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sldIdLst>
    <p:sldId id="327" r:id="rId5"/>
    <p:sldId id="308" r:id="rId6"/>
    <p:sldId id="309" r:id="rId7"/>
    <p:sldId id="321" r:id="rId8"/>
    <p:sldId id="311" r:id="rId9"/>
    <p:sldId id="312" r:id="rId10"/>
    <p:sldId id="313" r:id="rId11"/>
    <p:sldId id="315" r:id="rId12"/>
    <p:sldId id="322" r:id="rId13"/>
    <p:sldId id="316" r:id="rId14"/>
    <p:sldId id="317" r:id="rId15"/>
    <p:sldId id="318" r:id="rId16"/>
    <p:sldId id="320" r:id="rId17"/>
    <p:sldId id="295" r:id="rId18"/>
    <p:sldId id="281" r:id="rId19"/>
    <p:sldId id="285" r:id="rId20"/>
    <p:sldId id="286" r:id="rId21"/>
    <p:sldId id="288" r:id="rId22"/>
    <p:sldId id="290" r:id="rId23"/>
    <p:sldId id="293" r:id="rId24"/>
    <p:sldId id="325" r:id="rId25"/>
    <p:sldId id="32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 autoAdjust="0"/>
  </p:normalViewPr>
  <p:slideViewPr>
    <p:cSldViewPr snapToGrid="0">
      <p:cViewPr varScale="1">
        <p:scale>
          <a:sx n="46" d="100"/>
          <a:sy n="46" d="100"/>
        </p:scale>
        <p:origin x="-64" y="-4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0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909-4062-4647-B576-FAE0B0C00A6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987A-93A0-40E3-9907-890B84A38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8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909-4062-4647-B576-FAE0B0C00A6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987A-93A0-40E3-9907-890B84A38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0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909-4062-4647-B576-FAE0B0C00A6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987A-93A0-40E3-9907-890B84A38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67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534991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26"/>
            <a:ext cx="112776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7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D57DF-E6B7-4F8F-ADC4-BA90CADDE864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29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FB82C-C369-4CC1-8BB4-86D8EEC476B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82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E7C38-A173-4430-B54D-6EF05E89B30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7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601981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052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52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8C68-DC65-4B3E-903C-92F712A7A40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95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F1572-31C3-4E6D-B342-1777096531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82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EA003-98C1-4DFA-96AA-EA2E72907AF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97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85800" y="5849132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CA9D-4A12-4491-B942-B5327FF3017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24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7871-09A7-4D7A-90D6-A09CAB9710C0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4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909-4062-4647-B576-FAE0B0C00A6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987A-93A0-40E3-9907-890B84A38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1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4B0D1-58F0-4984-9150-773B6D6D4ED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72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F551A-24D2-44CC-8F6B-CA2A6DA9A537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06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54163"/>
            <a:ext cx="115824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DFCCE-4124-4365-BF64-3F8AA4A8609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78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02E26-D362-4CA6-BC3A-8325A930332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74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534991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22"/>
            <a:ext cx="112776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5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D57DF-E6B7-4F8F-ADC4-BA90CADDE864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58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FB82C-C369-4CC1-8BB4-86D8EEC476B3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06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E7C38-A173-4430-B54D-6EF05E89B30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72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601981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04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4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8C68-DC65-4B3E-903C-92F712A7A40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03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F1572-31C3-4E6D-B342-1777096531D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46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EA003-98C1-4DFA-96AA-EA2E72907AF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3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909-4062-4647-B576-FAE0B0C00A6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987A-93A0-40E3-9907-890B84A38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8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85800" y="584912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CA9D-4A12-4491-B942-B5327FF3017D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507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7871-09A7-4D7A-90D6-A09CAB9710C0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24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4B0D1-58F0-4984-9150-773B6D6D4ED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13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F551A-24D2-44CC-8F6B-CA2A6DA9A537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46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54163"/>
            <a:ext cx="115824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DFCCE-4124-4365-BF64-3F8AA4A8609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37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02E26-D362-4CA6-BC3A-8325A930332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52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ABEED9-3D74-4522-BB7C-0AA0C6D2A9B4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87F7D5A-C57F-4060-AA15-F3D738797B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30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79D6C4-B4F9-40FC-BFF1-7351C78EC63F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84AD29-B583-407B-81FE-D0C28F6CB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88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0D8D7D-AD85-4262-B954-EE1A31D4D925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DBAAD1A-B325-4C89-8893-AD70FD368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29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A84D2D-52F5-41E2-A996-C996C938CEF7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AF24FC6-78B8-4FB2-BF0B-DCA83F8BA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7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909-4062-4647-B576-FAE0B0C00A6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987A-93A0-40E3-9907-890B84A38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8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BE81CA-A0D3-4B64-B636-8DF6F3EC2A40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DBDCFB-43B8-47CA-96BC-9541952AC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15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C29DC63-93BE-4538-9A34-45EC3CD64427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8786C8C-F580-4D3F-A4A6-2A17F83ED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31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61C64C-3A55-4705-9817-D25AD4A474DD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1AD603A-AECF-4F45-9C14-A1CFE1CFB5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7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0156F5-E315-455C-B631-B87404AF3E98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BD90AC-8A1E-4EE3-A54A-51C5C4602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6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804F6C-9DF2-42ED-BA3C-C180E287FC10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CF3BDA2-44BC-4B2C-A714-DA83B7775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549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0C28B3B-382D-4184-9313-83B6CDA45BB4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76CAA5-5BD9-425B-8DB6-02C036282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57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766450-B0DE-4BAC-A542-952283B52EFC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37DFA2-661D-420D-B44A-F848043CB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4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909-4062-4647-B576-FAE0B0C00A6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987A-93A0-40E3-9907-890B84A38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3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909-4062-4647-B576-FAE0B0C00A6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987A-93A0-40E3-9907-890B84A38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909-4062-4647-B576-FAE0B0C00A6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987A-93A0-40E3-9907-890B84A38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909-4062-4647-B576-FAE0B0C00A6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987A-93A0-40E3-9907-890B84A38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4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F909-4062-4647-B576-FAE0B0C00A6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5987A-93A0-40E3-9907-890B84A38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9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F909-4062-4647-B576-FAE0B0C00A6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5987A-93A0-40E3-9907-890B84A38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1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1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C75777-3976-4924-8CA2-B9D3E5BAD2D9}" type="slidenum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1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0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0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0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7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C75777-3976-4924-8CA2-B9D3E5BAD2D9}" type="slidenum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0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9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9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CD4A86E-FF70-4009-B98D-E1AE5303D963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90EB329-FC6F-4C09-9647-FE12AB0E3E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4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K&#7929;%20thu&#7853;t%20ch&#259;m%20s&#243;c%20t&#244;m%20nu&#244;i%20giai%20&#273;o&#7841;n%20l&#7897;t%20x&#225;c%20I%20VTC16.mp4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6.xml"/><Relationship Id="rId5" Type="http://schemas.openxmlformats.org/officeDocument/2006/relationships/hyperlink" Target="XEM%20CON%20T&#212;M%20GIAO%20PH&#7888;I%20V&#192;%20SINH%20S&#7842;N%20TH&#7870;%20N&#192;O%20NH&#201;%20-%201of3%20-%20Join.wmv" TargetMode="External"/><Relationship Id="rId4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slide" Target="slide19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slide" Target="slide19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slide" Target="slide19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slide" Target="slide19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slide" Target="slide19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co-fl-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676400" y="228600"/>
            <a:ext cx="1752600" cy="1524000"/>
            <a:chOff x="144" y="192"/>
            <a:chExt cx="1104" cy="960"/>
          </a:xfrm>
        </p:grpSpPr>
        <p:sp>
          <p:nvSpPr>
            <p:cNvPr id="4122" name="Line 4"/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5"/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6"/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7"/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00" name="Picture 8" descr="yfleur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810126"/>
            <a:ext cx="1981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9"/>
          <p:cNvGrpSpPr>
            <a:grpSpLocks/>
          </p:cNvGrpSpPr>
          <p:nvPr/>
        </p:nvGrpSpPr>
        <p:grpSpPr bwMode="auto">
          <a:xfrm>
            <a:off x="8610600" y="4876800"/>
            <a:ext cx="1905000" cy="1752600"/>
            <a:chOff x="4464" y="3072"/>
            <a:chExt cx="1200" cy="1104"/>
          </a:xfrm>
        </p:grpSpPr>
        <p:sp>
          <p:nvSpPr>
            <p:cNvPr id="4118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02" name="Picture 14" descr="FLY-AGARI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864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Group 15"/>
          <p:cNvGrpSpPr>
            <a:grpSpLocks/>
          </p:cNvGrpSpPr>
          <p:nvPr/>
        </p:nvGrpSpPr>
        <p:grpSpPr bwMode="auto">
          <a:xfrm rot="5400000">
            <a:off x="1524000" y="4876800"/>
            <a:ext cx="1905000" cy="1752600"/>
            <a:chOff x="4464" y="3072"/>
            <a:chExt cx="1200" cy="1104"/>
          </a:xfrm>
        </p:grpSpPr>
        <p:sp>
          <p:nvSpPr>
            <p:cNvPr id="4114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4" name="Group 20"/>
          <p:cNvGrpSpPr>
            <a:grpSpLocks/>
          </p:cNvGrpSpPr>
          <p:nvPr/>
        </p:nvGrpSpPr>
        <p:grpSpPr bwMode="auto">
          <a:xfrm rot="-5400000">
            <a:off x="8686800" y="228600"/>
            <a:ext cx="1905000" cy="1752600"/>
            <a:chOff x="4464" y="3072"/>
            <a:chExt cx="1200" cy="1104"/>
          </a:xfrm>
        </p:grpSpPr>
        <p:sp>
          <p:nvSpPr>
            <p:cNvPr id="4110" name="Line 21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22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23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24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05" name="Picture 6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289300" y="3179763"/>
            <a:ext cx="53800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MÔN: SINH HỌC 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86000" y="1371601"/>
            <a:ext cx="75438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PHÒNG HỌC TRỰC TUYẾN</a:t>
            </a:r>
          </a:p>
        </p:txBody>
      </p:sp>
    </p:spTree>
    <p:extLst>
      <p:ext uri="{BB962C8B-B14F-4D97-AF65-F5344CB8AC3E}">
        <p14:creationId xmlns:p14="http://schemas.microsoft.com/office/powerpoint/2010/main" val="231987071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-63500" y="0"/>
            <a:ext cx="12329584" cy="6880225"/>
            <a:chOff x="-30" y="0"/>
            <a:chExt cx="5825" cy="4334"/>
          </a:xfrm>
        </p:grpSpPr>
        <p:pic>
          <p:nvPicPr>
            <p:cNvPr id="55305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607" y="2108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6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7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17" y="2105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8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63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266700" y="90488"/>
            <a:ext cx="1168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22: TÔM SÔNG </a:t>
            </a:r>
          </a:p>
        </p:txBody>
      </p:sp>
      <p:sp>
        <p:nvSpPr>
          <p:cNvPr id="55300" name="Rectangle 9"/>
          <p:cNvSpPr>
            <a:spLocks noChangeArrowheads="1"/>
          </p:cNvSpPr>
          <p:nvPr/>
        </p:nvSpPr>
        <p:spPr bwMode="auto">
          <a:xfrm>
            <a:off x="266700" y="457200"/>
            <a:ext cx="934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3200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 tạo ngoài và di chuyển</a:t>
            </a:r>
            <a:r>
              <a:rPr lang="en-US" alt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5301" name="Rectangle 9"/>
          <p:cNvSpPr>
            <a:spLocks noChangeArrowheads="1"/>
          </p:cNvSpPr>
          <p:nvPr/>
        </p:nvSpPr>
        <p:spPr bwMode="auto">
          <a:xfrm>
            <a:off x="484717" y="1101725"/>
            <a:ext cx="934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 cơ thể</a:t>
            </a:r>
            <a:r>
              <a:rPr lang="en-US" alt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1651" y="1828800"/>
            <a:ext cx="934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phần phụ tôm và chức năng</a:t>
            </a:r>
            <a:r>
              <a:rPr lang="en-US" alt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33400" y="2590800"/>
            <a:ext cx="934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 chuyển</a:t>
            </a:r>
            <a:r>
              <a:rPr lang="en-US" alt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58233" y="3200400"/>
            <a:ext cx="934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3200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 dưỡng và sinh sản:</a:t>
            </a:r>
            <a:endParaRPr lang="en-US" altLang="en-US" sz="3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-63500" y="0"/>
            <a:ext cx="12329584" cy="6880225"/>
            <a:chOff x="-30" y="0"/>
            <a:chExt cx="5825" cy="4334"/>
          </a:xfrm>
        </p:grpSpPr>
        <p:pic>
          <p:nvPicPr>
            <p:cNvPr id="56367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607" y="2108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8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69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17" y="2105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70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63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4339524" y="90488"/>
            <a:ext cx="4355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22: TÔM SÔNG </a:t>
            </a:r>
          </a:p>
        </p:txBody>
      </p:sp>
      <p:sp>
        <p:nvSpPr>
          <p:cNvPr id="56324" name="Rectangle 9"/>
          <p:cNvSpPr>
            <a:spLocks noChangeArrowheads="1"/>
          </p:cNvSpPr>
          <p:nvPr/>
        </p:nvSpPr>
        <p:spPr bwMode="auto">
          <a:xfrm>
            <a:off x="177803" y="138113"/>
            <a:ext cx="4000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83622" y="627090"/>
            <a:ext cx="706682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endParaRPr lang="en-US" alt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6" name="Rectangle 9"/>
          <p:cNvSpPr>
            <a:spLocks noChangeArrowheads="1"/>
          </p:cNvSpPr>
          <p:nvPr/>
        </p:nvSpPr>
        <p:spPr bwMode="auto">
          <a:xfrm>
            <a:off x="177803" y="442913"/>
            <a:ext cx="1852084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56869"/>
              </p:ext>
            </p:extLst>
          </p:nvPr>
        </p:nvGraphicFramePr>
        <p:xfrm>
          <a:off x="298454" y="1176340"/>
          <a:ext cx="11652249" cy="52014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5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364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40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598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5" marR="121915" marT="45709" marB="4570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Dinh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dưỡng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tôm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sông</a:t>
                      </a:r>
                      <a:endParaRPr kumimoji="0" lang="vi-VN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5" marR="121915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5" marR="121915" marT="45709" marB="4570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047">
                <a:tc rowSpan="5">
                  <a:txBody>
                    <a:bodyPr/>
                    <a:lstStyle/>
                    <a:p>
                      <a:pPr algn="l"/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Dinh</a:t>
                      </a:r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endParaRPr lang="vi-VN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5" marR="121915" marT="45709" marB="4570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kiếm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ăn</a:t>
                      </a:r>
                      <a:endParaRPr kumimoji="0" lang="vi-VN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5" marR="121915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5" marR="121915" marT="45709" marB="4570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6615">
                <a:tc vMerge="1">
                  <a:txBody>
                    <a:bodyPr/>
                    <a:lstStyle/>
                    <a:p>
                      <a:pPr algn="l"/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5" marR="121915" marT="45709" marB="4570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tôm</a:t>
                      </a:r>
                      <a:endParaRPr kumimoji="0" lang="vi-VN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5" marR="121915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5" marR="121915" marT="45709" marB="4570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177">
                <a:tc vMerge="1">
                  <a:txBody>
                    <a:bodyPr/>
                    <a:lstStyle/>
                    <a:p>
                      <a:pPr algn="l"/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5" marR="121915" marT="45709" marB="4570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Nơi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tiêu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hóa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hấp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thụ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ăn</a:t>
                      </a:r>
                      <a:endParaRPr kumimoji="0" lang="vi-VN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5" marR="121915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5" marR="121915" marT="45709" marB="4570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177">
                <a:tc vMerge="1">
                  <a:txBody>
                    <a:bodyPr/>
                    <a:lstStyle/>
                    <a:p>
                      <a:pPr algn="l"/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5" marR="121915" marT="45709" marB="4570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giúp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tôm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biết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vi-VN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5" marR="121915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5" marR="121915" marT="45709" marB="4570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9880">
                <a:tc vMerge="1">
                  <a:txBody>
                    <a:bodyPr/>
                    <a:lstStyle/>
                    <a:p>
                      <a:pPr algn="l"/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5" marR="121915" marT="45709" marB="4570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Hô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hấp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bài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tiết</a:t>
                      </a:r>
                      <a:endParaRPr kumimoji="0" lang="vi-VN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5" marR="121915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5" marR="121915" marT="45709" marB="45709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8104">
                <a:tc rowSpan="3">
                  <a:txBody>
                    <a:bodyPr/>
                    <a:lstStyle/>
                    <a:p>
                      <a:pPr algn="l"/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5" marR="121915" marT="45709" marB="4570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Tôm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đực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tôm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cái</a:t>
                      </a:r>
                      <a:endParaRPr kumimoji="0" lang="vi-VN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5" marR="121915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5" marR="121915" marT="45709" marB="45709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9467">
                <a:tc vMerge="1">
                  <a:txBody>
                    <a:bodyPr/>
                    <a:lstStyle/>
                    <a:p>
                      <a:pPr algn="l"/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5" marR="121915" marT="45709" marB="4570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Lý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tôm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lột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xác</a:t>
                      </a:r>
                      <a:endParaRPr kumimoji="0" lang="vi-VN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5" marR="121915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5" marR="121915" marT="45709" marB="45709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8047">
                <a:tc vMerge="1">
                  <a:txBody>
                    <a:bodyPr/>
                    <a:lstStyle/>
                    <a:p>
                      <a:pPr algn="l"/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5" marR="121915" marT="45709" marB="4570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Lý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do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tôm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mẹ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ôm</a:t>
                      </a:r>
                      <a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trứng</a:t>
                      </a:r>
                      <a:endParaRPr kumimoji="0" lang="vi-VN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5" marR="121915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5" marR="121915" marT="45709" marB="45709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987121" y="1629770"/>
            <a:ext cx="49403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chập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endParaRPr lang="vi-VN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7121" y="2163170"/>
            <a:ext cx="49403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…(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hlinkClick r:id="rId3" action="ppaction://hlinkfile"/>
          </p:cNvPr>
          <p:cNvSpPr/>
          <p:nvPr/>
        </p:nvSpPr>
        <p:spPr>
          <a:xfrm>
            <a:off x="6975479" y="5192924"/>
            <a:ext cx="49403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vi-VN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6987120" y="4403581"/>
            <a:ext cx="4917017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vi-VN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87121" y="3753134"/>
            <a:ext cx="4893733" cy="6064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6998763" y="2747962"/>
            <a:ext cx="4972051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endParaRPr lang="vi-VN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hlinkClick r:id="rId5" action="ppaction://hlinkfile"/>
          </p:cNvPr>
          <p:cNvSpPr/>
          <p:nvPr/>
        </p:nvSpPr>
        <p:spPr>
          <a:xfrm>
            <a:off x="6987121" y="5802524"/>
            <a:ext cx="4917016" cy="533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vi-VN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98763" y="3205162"/>
            <a:ext cx="4917016" cy="5479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Khứu</a:t>
            </a: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vi-VN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-63500" y="0"/>
            <a:ext cx="12329584" cy="6880225"/>
            <a:chOff x="-30" y="0"/>
            <a:chExt cx="5825" cy="4334"/>
          </a:xfrm>
        </p:grpSpPr>
        <p:pic>
          <p:nvPicPr>
            <p:cNvPr id="57362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607" y="2108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63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64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17" y="2105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65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63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266700" y="90488"/>
            <a:ext cx="1168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22: TÔM SÔNG </a:t>
            </a:r>
          </a:p>
        </p:txBody>
      </p:sp>
      <p:sp>
        <p:nvSpPr>
          <p:cNvPr id="57348" name="Rectangle 9"/>
          <p:cNvSpPr>
            <a:spLocks noChangeArrowheads="1"/>
          </p:cNvSpPr>
          <p:nvPr/>
        </p:nvSpPr>
        <p:spPr bwMode="auto">
          <a:xfrm>
            <a:off x="315384" y="384175"/>
            <a:ext cx="934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400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 tạo ngoài và di chuyển</a:t>
            </a:r>
            <a:r>
              <a:rPr lang="en-US" alt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7349" name="Rectangle 9"/>
          <p:cNvSpPr>
            <a:spLocks noChangeArrowheads="1"/>
          </p:cNvSpPr>
          <p:nvPr/>
        </p:nvSpPr>
        <p:spPr bwMode="auto">
          <a:xfrm>
            <a:off x="220133" y="771525"/>
            <a:ext cx="549698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28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Dinh dưỡng và sinh sản:</a:t>
            </a:r>
            <a:endParaRPr lang="en-US" altLang="en-US" sz="2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0" name="Rectangle 13"/>
          <p:cNvSpPr>
            <a:spLocks noChangeArrowheads="1"/>
          </p:cNvSpPr>
          <p:nvPr/>
        </p:nvSpPr>
        <p:spPr bwMode="auto">
          <a:xfrm>
            <a:off x="629975" y="1231904"/>
            <a:ext cx="23743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2800" b="1" u="sng" smtClean="0">
                <a:solidFill>
                  <a:srgbClr val="0000FF"/>
                </a:solidFill>
                <a:latin typeface="Times New Roman" pitchFamily="18" charset="0"/>
              </a:rPr>
              <a:t>- Dinh dưỡng</a:t>
            </a:r>
            <a:r>
              <a:rPr lang="fr-FR" altLang="en-US" sz="3200" b="1" u="sng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34506" y="1816679"/>
            <a:ext cx="79848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Tôm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tạp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đêm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khứu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phát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triển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60593" y="2905813"/>
            <a:ext cx="6928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+ Hô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hấp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mang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tuyến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endParaRPr lang="fr-FR" altLang="en-US" sz="28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34506" y="2339554"/>
            <a:ext cx="7566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3200" dirty="0" smtClean="0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Thức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tiêu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hóa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dạ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dày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hấp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thụ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ở </a:t>
            </a:r>
            <a:r>
              <a:rPr lang="fr-FR" alt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ruột</a:t>
            </a:r>
            <a:r>
              <a:rPr lang="fr-FR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3260" y="3452435"/>
            <a:ext cx="1824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- Sinh </a:t>
            </a:r>
            <a:r>
              <a:rPr lang="fr-FR" altLang="en-US" sz="28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fr-FR" altLang="en-US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1" name="Rectangle 1027"/>
          <p:cNvSpPr>
            <a:spLocks noChangeArrowheads="1"/>
          </p:cNvSpPr>
          <p:nvPr/>
        </p:nvSpPr>
        <p:spPr bwMode="auto">
          <a:xfrm>
            <a:off x="629975" y="4455321"/>
            <a:ext cx="2672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A14E6"/>
                </a:solidFill>
                <a:latin typeface="Times New Roman" pitchFamily="18" charset="0"/>
              </a:rPr>
              <a:t>+ </a:t>
            </a:r>
            <a:r>
              <a:rPr lang="en-US" altLang="en-US" sz="2800" dirty="0" err="1" smtClean="0">
                <a:solidFill>
                  <a:srgbClr val="0A14E6"/>
                </a:solidFill>
                <a:latin typeface="Times New Roman" pitchFamily="18" charset="0"/>
              </a:rPr>
              <a:t>Tôm</a:t>
            </a:r>
            <a:r>
              <a:rPr lang="en-US" altLang="en-US" sz="2800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A14E6"/>
                </a:solidFill>
                <a:latin typeface="Times New Roman" pitchFamily="18" charset="0"/>
              </a:rPr>
              <a:t>phân</a:t>
            </a:r>
            <a:r>
              <a:rPr lang="en-US" altLang="en-US" sz="2800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A14E6"/>
                </a:solidFill>
                <a:latin typeface="Times New Roman" pitchFamily="18" charset="0"/>
              </a:rPr>
              <a:t>tính</a:t>
            </a:r>
            <a:r>
              <a:rPr lang="en-US" altLang="en-US" sz="2800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" name="Rectangle 1028"/>
          <p:cNvSpPr>
            <a:spLocks noChangeArrowheads="1"/>
          </p:cNvSpPr>
          <p:nvPr/>
        </p:nvSpPr>
        <p:spPr bwMode="auto">
          <a:xfrm>
            <a:off x="4570908" y="4117803"/>
            <a:ext cx="27975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0A14E6"/>
                </a:solidFill>
                <a:latin typeface="Times New Roman" pitchFamily="18" charset="0"/>
              </a:rPr>
              <a:t>Đực</a:t>
            </a:r>
            <a:r>
              <a:rPr lang="en-US" altLang="en-US" sz="2800" dirty="0" smtClean="0">
                <a:solidFill>
                  <a:srgbClr val="0A14E6"/>
                </a:solidFill>
                <a:latin typeface="Times New Roman" pitchFamily="18" charset="0"/>
              </a:rPr>
              <a:t>: </a:t>
            </a:r>
            <a:r>
              <a:rPr lang="en-US" altLang="en-US" sz="2800" dirty="0" err="1" smtClean="0">
                <a:solidFill>
                  <a:srgbClr val="0A14E6"/>
                </a:solidFill>
                <a:latin typeface="Times New Roman" pitchFamily="18" charset="0"/>
              </a:rPr>
              <a:t>chân</a:t>
            </a:r>
            <a:r>
              <a:rPr lang="en-US" altLang="en-US" sz="2800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A14E6"/>
                </a:solidFill>
                <a:latin typeface="Times New Roman" pitchFamily="18" charset="0"/>
              </a:rPr>
              <a:t>càng</a:t>
            </a:r>
            <a:r>
              <a:rPr lang="en-US" altLang="en-US" sz="2800" dirty="0" smtClean="0">
                <a:solidFill>
                  <a:srgbClr val="0A14E6"/>
                </a:solidFill>
                <a:latin typeface="Times New Roman" pitchFamily="18" charset="0"/>
              </a:rPr>
              <a:t> to</a:t>
            </a:r>
          </a:p>
        </p:txBody>
      </p:sp>
      <p:sp>
        <p:nvSpPr>
          <p:cNvPr id="23" name="Rectangle 1029"/>
          <p:cNvSpPr>
            <a:spLocks noChangeArrowheads="1"/>
          </p:cNvSpPr>
          <p:nvPr/>
        </p:nvSpPr>
        <p:spPr bwMode="auto">
          <a:xfrm>
            <a:off x="4570908" y="4893435"/>
            <a:ext cx="517471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0A14E6"/>
                </a:solidFill>
                <a:latin typeface="Times New Roman" pitchFamily="18" charset="0"/>
              </a:rPr>
              <a:t>Cái</a:t>
            </a:r>
            <a:r>
              <a:rPr lang="en-US" altLang="en-US" sz="2800" dirty="0" smtClean="0">
                <a:solidFill>
                  <a:srgbClr val="0A14E6"/>
                </a:solidFill>
                <a:latin typeface="Times New Roman" pitchFamily="18" charset="0"/>
              </a:rPr>
              <a:t>: </a:t>
            </a:r>
            <a:r>
              <a:rPr lang="en-US" altLang="en-US" sz="2800" dirty="0" err="1" smtClean="0">
                <a:solidFill>
                  <a:srgbClr val="0A14E6"/>
                </a:solidFill>
                <a:latin typeface="Times New Roman" pitchFamily="18" charset="0"/>
              </a:rPr>
              <a:t>ôm</a:t>
            </a:r>
            <a:r>
              <a:rPr lang="en-US" altLang="en-US" sz="2800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A14E6"/>
                </a:solidFill>
                <a:latin typeface="Times New Roman" pitchFamily="18" charset="0"/>
              </a:rPr>
              <a:t>trứng</a:t>
            </a:r>
            <a:r>
              <a:rPr lang="en-US" altLang="en-US" sz="2800" dirty="0" smtClean="0">
                <a:solidFill>
                  <a:srgbClr val="0A14E6"/>
                </a:solidFill>
                <a:latin typeface="Times New Roman" pitchFamily="18" charset="0"/>
              </a:rPr>
              <a:t>(</a:t>
            </a:r>
            <a:r>
              <a:rPr lang="en-US" altLang="en-US" sz="2800" dirty="0" err="1" smtClean="0">
                <a:solidFill>
                  <a:srgbClr val="0A14E6"/>
                </a:solidFill>
                <a:latin typeface="Times New Roman" pitchFamily="18" charset="0"/>
              </a:rPr>
              <a:t>lúc</a:t>
            </a:r>
            <a:r>
              <a:rPr lang="en-US" altLang="en-US" sz="2800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A14E6"/>
                </a:solidFill>
                <a:latin typeface="Times New Roman" pitchFamily="18" charset="0"/>
              </a:rPr>
              <a:t>sinh</a:t>
            </a:r>
            <a:r>
              <a:rPr lang="en-US" altLang="en-US" sz="2800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A14E6"/>
                </a:solidFill>
                <a:latin typeface="Times New Roman" pitchFamily="18" charset="0"/>
              </a:rPr>
              <a:t>sản</a:t>
            </a:r>
            <a:r>
              <a:rPr lang="en-US" altLang="en-US" sz="2800" dirty="0" smtClean="0">
                <a:solidFill>
                  <a:srgbClr val="0A14E6"/>
                </a:solidFill>
                <a:latin typeface="Times New Roman" pitchFamily="18" charset="0"/>
              </a:rPr>
              <a:t>…)</a:t>
            </a:r>
          </a:p>
        </p:txBody>
      </p:sp>
      <p:grpSp>
        <p:nvGrpSpPr>
          <p:cNvPr id="24" name="Group 29"/>
          <p:cNvGrpSpPr>
            <a:grpSpLocks/>
          </p:cNvGrpSpPr>
          <p:nvPr/>
        </p:nvGrpSpPr>
        <p:grpSpPr bwMode="auto">
          <a:xfrm>
            <a:off x="3351694" y="4512436"/>
            <a:ext cx="1073149" cy="642937"/>
            <a:chOff x="1392" y="1200"/>
            <a:chExt cx="480" cy="240"/>
          </a:xfrm>
        </p:grpSpPr>
        <p:sp>
          <p:nvSpPr>
            <p:cNvPr id="25" name="Line 1031"/>
            <p:cNvSpPr>
              <a:spLocks noChangeShapeType="1"/>
            </p:cNvSpPr>
            <p:nvPr/>
          </p:nvSpPr>
          <p:spPr bwMode="auto">
            <a:xfrm flipV="1">
              <a:off x="1392" y="1200"/>
              <a:ext cx="480" cy="96"/>
            </a:xfrm>
            <a:prstGeom prst="line">
              <a:avLst/>
            </a:prstGeom>
            <a:noFill/>
            <a:ln w="28575">
              <a:solidFill>
                <a:srgbClr val="0A14E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vi-VN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Line 1032"/>
            <p:cNvSpPr>
              <a:spLocks noChangeShapeType="1"/>
            </p:cNvSpPr>
            <p:nvPr/>
          </p:nvSpPr>
          <p:spPr bwMode="auto">
            <a:xfrm>
              <a:off x="1392" y="1296"/>
              <a:ext cx="480" cy="144"/>
            </a:xfrm>
            <a:prstGeom prst="line">
              <a:avLst/>
            </a:prstGeom>
            <a:noFill/>
            <a:ln w="28575">
              <a:solidFill>
                <a:srgbClr val="0A14E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vi-VN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73248" y="5459871"/>
            <a:ext cx="115654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28" name="Picture 27" descr="holding 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55984"/>
            <a:ext cx="406548" cy="68391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2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2" name="Picture 2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68" y="5960274"/>
            <a:ext cx="5880888" cy="95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2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69" y="5664999"/>
            <a:ext cx="6205161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5" y="3809211"/>
            <a:ext cx="4576197" cy="27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60" y="3809211"/>
            <a:ext cx="8236782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97" y="3645864"/>
            <a:ext cx="5701108" cy="134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776" y="2361784"/>
            <a:ext cx="5650982" cy="168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85" y="1614653"/>
            <a:ext cx="7279504" cy="14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646">
            <a:off x="386509" y="3095463"/>
            <a:ext cx="4272881" cy="105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1" y="1329821"/>
            <a:ext cx="4588936" cy="15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661" y="114419"/>
            <a:ext cx="660259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0" y="2361784"/>
            <a:ext cx="3153816" cy="221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" y="3662368"/>
            <a:ext cx="2455333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11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" action="ppaction://noaction"/>
          </p:cNvPr>
          <p:cNvSpPr/>
          <p:nvPr/>
        </p:nvSpPr>
        <p:spPr>
          <a:xfrm>
            <a:off x="3346051" y="470092"/>
            <a:ext cx="59840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DỤNG, MỞ RỘNG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6448" y="1573316"/>
            <a:ext cx="9870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>
            <a:hlinkClick r:id="" action="ppaction://noaction"/>
          </p:cNvPr>
          <p:cNvSpPr txBox="1"/>
          <p:nvPr/>
        </p:nvSpPr>
        <p:spPr>
          <a:xfrm>
            <a:off x="1160928" y="2650534"/>
            <a:ext cx="9870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471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HÌNH NỀN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21775" y="224286"/>
            <a:ext cx="4673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TỰ HỌC Ở NHÀ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3426" y="1725288"/>
            <a:ext cx="8284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 các nội dung kiến thức đã học.</a:t>
            </a: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các câu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thêm phần Em có biết?</a:t>
            </a:r>
          </a:p>
          <a:p>
            <a:pPr marL="285750" indent="-285750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2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0273" y="335103"/>
            <a:ext cx="718459" cy="67926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55467" y="1802055"/>
            <a:ext cx="7162776" cy="4260894"/>
            <a:chOff x="2855467" y="1802055"/>
            <a:chExt cx="7162776" cy="4260894"/>
          </a:xfrm>
          <a:solidFill>
            <a:srgbClr val="7030A0"/>
          </a:solidFill>
        </p:grpSpPr>
        <p:sp>
          <p:nvSpPr>
            <p:cNvPr id="8" name="Freeform 7"/>
            <p:cNvSpPr/>
            <p:nvPr/>
          </p:nvSpPr>
          <p:spPr>
            <a:xfrm rot="21600000">
              <a:off x="2855467" y="1802055"/>
              <a:ext cx="7162776" cy="870367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21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3200" b="1" dirty="0">
                  <a:solidFill>
                    <a:prstClr val="white"/>
                  </a:solidFill>
                  <a:latin typeface="Times New Roman"/>
                </a:rPr>
                <a:t>Do cơ thể chia thành 2 phần: đầu ngực và bụng</a:t>
              </a:r>
              <a:endParaRPr lang="en-US" sz="3200" b="1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21600000">
              <a:off x="2855467" y="2932231"/>
              <a:ext cx="7162776" cy="870366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2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3200" b="1" dirty="0">
                  <a:solidFill>
                    <a:prstClr val="white"/>
                  </a:solidFill>
                  <a:latin typeface="Times New Roman"/>
                </a:rPr>
                <a:t>Các phần phụ phân đốt, khớp động với nhau</a:t>
              </a:r>
              <a:endParaRPr lang="en-US" sz="3200" b="1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rot="21600000">
              <a:off x="2855467" y="4062407"/>
              <a:ext cx="7162776" cy="870366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2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3200" b="1" dirty="0">
                  <a:solidFill>
                    <a:prstClr val="white"/>
                  </a:solidFill>
                  <a:latin typeface="Times New Roman"/>
                </a:rPr>
                <a:t>Do sống ở nước và hô hấp bằng mang</a:t>
              </a:r>
              <a:endParaRPr lang="en-US" sz="3200" b="1" dirty="0">
                <a:solidFill>
                  <a:prstClr val="white"/>
                </a:solidFill>
                <a:latin typeface="Calibri Light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21600000">
              <a:off x="2855467" y="5192583"/>
              <a:ext cx="7162776" cy="870366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19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3200" b="1" dirty="0">
                  <a:solidFill>
                    <a:prstClr val="white"/>
                  </a:solidFill>
                  <a:latin typeface="Times New Roman"/>
                </a:rPr>
                <a:t>Do khứu giác phát triển</a:t>
              </a:r>
              <a:r>
                <a:rPr lang="vi-VN" sz="3200" b="1" dirty="0" smtClean="0">
                  <a:solidFill>
                    <a:prstClr val="white"/>
                  </a:solidFill>
                  <a:latin typeface="Times New Roman"/>
                </a:rPr>
                <a:t>.</a:t>
              </a:r>
              <a:r>
                <a:rPr lang="vi-VN" sz="3200" b="1" kern="1200" dirty="0" smtClean="0">
                  <a:solidFill>
                    <a:schemeClr val="bg1"/>
                  </a:solidFill>
                  <a:latin typeface="+mj-lt"/>
                </a:rPr>
                <a:t>.</a:t>
              </a:r>
              <a:endParaRPr lang="en-US" sz="32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2333342" y="5192583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20278" y="4062407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308626" y="2932231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08626" y="1802055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648729" y="0"/>
            <a:ext cx="9149259" cy="134947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 sông được xếp vào ngành chân khớp vì?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96841" y="2932230"/>
            <a:ext cx="1511785" cy="87036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96840" y="1755866"/>
            <a:ext cx="1511785" cy="87036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96840" y="4108594"/>
            <a:ext cx="1511785" cy="87036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96838" y="5192583"/>
            <a:ext cx="1511785" cy="87036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eft Arrow 25">
            <a:hlinkClick r:id="rId5" action="ppaction://hlinksldjump"/>
          </p:cNvPr>
          <p:cNvSpPr/>
          <p:nvPr/>
        </p:nvSpPr>
        <p:spPr>
          <a:xfrm>
            <a:off x="114558" y="415954"/>
            <a:ext cx="603849" cy="517585"/>
          </a:xfrm>
          <a:prstGeom prst="leftArrow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67" y="1802065"/>
            <a:ext cx="1506828" cy="1556105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10562340" y="2304340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562340" y="2304339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0555901" y="2306462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581657" y="2312904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0566630" y="2297877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0562340" y="2282850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0575218" y="2319346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575217" y="2295734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10562338" y="2315052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0575214" y="2312904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0562329" y="2287128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0626713" y="2321468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0588081" y="2282795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Oval 57"/>
          <p:cNvSpPr/>
          <p:nvPr/>
        </p:nvSpPr>
        <p:spPr>
          <a:xfrm>
            <a:off x="10626701" y="2308610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0583785" y="2308584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0" name="Oval 59"/>
          <p:cNvSpPr/>
          <p:nvPr/>
        </p:nvSpPr>
        <p:spPr>
          <a:xfrm>
            <a:off x="10594513" y="2282810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7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0273" y="335103"/>
            <a:ext cx="718459" cy="67926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55467" y="1802055"/>
            <a:ext cx="7162776" cy="4260894"/>
            <a:chOff x="2855467" y="1802055"/>
            <a:chExt cx="7162776" cy="4260894"/>
          </a:xfrm>
          <a:solidFill>
            <a:srgbClr val="7030A0"/>
          </a:solidFill>
        </p:grpSpPr>
        <p:sp>
          <p:nvSpPr>
            <p:cNvPr id="4" name="Freeform 3"/>
            <p:cNvSpPr/>
            <p:nvPr/>
          </p:nvSpPr>
          <p:spPr>
            <a:xfrm rot="21600000">
              <a:off x="2855467" y="1802055"/>
              <a:ext cx="7162776" cy="870367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21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3200" b="1" dirty="0" smtClean="0">
                  <a:latin typeface="+mj-lt"/>
                </a:rPr>
                <a:t>Thở bằng mang</a:t>
              </a:r>
              <a:endParaRPr lang="en-US" sz="3200" b="1" kern="1200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 rot="21600000">
              <a:off x="2855467" y="2932231"/>
              <a:ext cx="7162776" cy="870366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2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3200" b="1" dirty="0">
                  <a:solidFill>
                    <a:prstClr val="white"/>
                  </a:solidFill>
                  <a:latin typeface="Times New Roman"/>
                </a:rPr>
                <a:t>Có vỏ kitin có ngấm canxi nên cứng như áo giáp.</a:t>
              </a:r>
              <a:endParaRPr lang="en-US" sz="3200" b="1" dirty="0">
                <a:solidFill>
                  <a:srgbClr val="FFFF00"/>
                </a:solidFill>
                <a:latin typeface="Calibri Light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21600000">
              <a:off x="2855467" y="4062407"/>
              <a:ext cx="7162776" cy="870366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2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3200" b="1" dirty="0">
                  <a:solidFill>
                    <a:prstClr val="white"/>
                  </a:solidFill>
                  <a:latin typeface="Times New Roman"/>
                </a:rPr>
                <a:t>Chân phân thành nhiều đốt khớp động</a:t>
              </a:r>
              <a:r>
                <a:rPr lang="vi-VN" sz="3200" b="1" dirty="0" smtClean="0">
                  <a:solidFill>
                    <a:prstClr val="white"/>
                  </a:solidFill>
                  <a:latin typeface="Times New Roman"/>
                </a:rPr>
                <a:t>.</a:t>
              </a:r>
              <a:r>
                <a:rPr lang="vi-VN" sz="3200" b="1" dirty="0" smtClean="0">
                  <a:latin typeface="+mj-lt"/>
                </a:rPr>
                <a:t>.</a:t>
              </a:r>
              <a:endParaRPr lang="en-US" sz="3200" b="1" kern="1200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21600000">
              <a:off x="2855467" y="5192583"/>
              <a:ext cx="7162776" cy="870366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19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..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thở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325456" y="5192583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25454" y="4062407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08626" y="2932231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08626" y="1802055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48729" y="0"/>
            <a:ext cx="9149259" cy="134947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prstClr val="white"/>
              </a:solidFill>
              <a:latin typeface="Calibri Light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6841" y="2926765"/>
            <a:ext cx="1511785" cy="87036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6838" y="5192583"/>
            <a:ext cx="1511785" cy="87036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6838" y="4051475"/>
            <a:ext cx="1511785" cy="87036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6837" y="1721296"/>
            <a:ext cx="1511785" cy="87036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eft Arrow 17">
            <a:hlinkClick r:id="rId5" action="ppaction://hlinksldjump"/>
          </p:cNvPr>
          <p:cNvSpPr/>
          <p:nvPr/>
        </p:nvSpPr>
        <p:spPr>
          <a:xfrm>
            <a:off x="114558" y="415954"/>
            <a:ext cx="603849" cy="517585"/>
          </a:xfrm>
          <a:prstGeom prst="leftArrow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67" y="1802065"/>
            <a:ext cx="1506828" cy="1556105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10562340" y="2304340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0562340" y="2304339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555901" y="2306462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581657" y="2312904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566630" y="2297877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562340" y="2282850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75218" y="2319346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575217" y="2295734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562338" y="2315052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0575214" y="2312904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562329" y="2287128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0626713" y="2321468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0588081" y="2282795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10626701" y="2308610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583785" y="2308584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Oval 52"/>
          <p:cNvSpPr/>
          <p:nvPr/>
        </p:nvSpPr>
        <p:spPr>
          <a:xfrm>
            <a:off x="10594513" y="2282810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0273" y="335103"/>
            <a:ext cx="718459" cy="67926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24839" y="2207003"/>
            <a:ext cx="7162776" cy="4260894"/>
            <a:chOff x="2855467" y="1802055"/>
            <a:chExt cx="7162776" cy="4260894"/>
          </a:xfrm>
          <a:solidFill>
            <a:srgbClr val="7030A0"/>
          </a:solidFill>
        </p:grpSpPr>
        <p:sp>
          <p:nvSpPr>
            <p:cNvPr id="4" name="Freeform 3"/>
            <p:cNvSpPr/>
            <p:nvPr/>
          </p:nvSpPr>
          <p:spPr>
            <a:xfrm rot="21600000">
              <a:off x="2855467" y="1802055"/>
              <a:ext cx="7162776" cy="870367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21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tán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nòi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 rot="21600000">
              <a:off x="2855467" y="2932231"/>
              <a:ext cx="7162776" cy="870366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2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21600000">
              <a:off x="2855467" y="4062407"/>
              <a:ext cx="7162776" cy="870366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2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3200" b="1" dirty="0">
                  <a:solidFill>
                    <a:prstClr val="white"/>
                  </a:solidFill>
                  <a:latin typeface="Times New Roman"/>
                </a:rPr>
                <a:t>Bảo vệ trứng</a:t>
              </a:r>
              <a:endParaRPr lang="en-US" sz="3200" b="1" dirty="0">
                <a:solidFill>
                  <a:srgbClr val="FFFF00"/>
                </a:solidFill>
                <a:latin typeface="Calibri Light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21600000">
              <a:off x="2855467" y="5192583"/>
              <a:ext cx="7162776" cy="870366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19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nở</a:t>
              </a:r>
              <a:endParaRPr lang="en-US" sz="3200" b="1" dirty="0">
                <a:solidFill>
                  <a:srgbClr val="FFFF00"/>
                </a:solidFill>
                <a:latin typeface="Calibri Light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177997" y="5597531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77997" y="4467355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77998" y="3337179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77998" y="2207003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48735" y="80691"/>
            <a:ext cx="10543271" cy="194719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3094" y="4467355"/>
            <a:ext cx="1511785" cy="87036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6213" y="3337178"/>
            <a:ext cx="1511785" cy="87036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6213" y="2207001"/>
            <a:ext cx="1511785" cy="87036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6212" y="5554320"/>
            <a:ext cx="1511785" cy="87036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eft Arrow 16">
            <a:hlinkClick r:id="rId5" action="ppaction://hlinksldjump"/>
          </p:cNvPr>
          <p:cNvSpPr/>
          <p:nvPr/>
        </p:nvSpPr>
        <p:spPr>
          <a:xfrm>
            <a:off x="114558" y="415954"/>
            <a:ext cx="603849" cy="517585"/>
          </a:xfrm>
          <a:prstGeom prst="leftArrow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091" y="2256607"/>
            <a:ext cx="1506828" cy="1556105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10588465" y="2758882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588465" y="2758881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0582026" y="2761004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607782" y="2767446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592754" y="2752419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588465" y="2737392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601342" y="2773888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601342" y="2750276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588462" y="2769594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601338" y="2767446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0588453" y="2741670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652837" y="2776010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0614205" y="2737337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0" name="Oval 49"/>
          <p:cNvSpPr/>
          <p:nvPr/>
        </p:nvSpPr>
        <p:spPr>
          <a:xfrm>
            <a:off x="10652829" y="2763152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0609909" y="2763126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Oval 51"/>
          <p:cNvSpPr/>
          <p:nvPr/>
        </p:nvSpPr>
        <p:spPr>
          <a:xfrm>
            <a:off x="10620641" y="2737352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4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0273" y="335103"/>
            <a:ext cx="718459" cy="67926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68531" y="1802055"/>
            <a:ext cx="7162776" cy="4260894"/>
            <a:chOff x="2855467" y="1802055"/>
            <a:chExt cx="7162776" cy="4260894"/>
          </a:xfrm>
          <a:solidFill>
            <a:srgbClr val="7030A0"/>
          </a:solidFill>
        </p:grpSpPr>
        <p:sp>
          <p:nvSpPr>
            <p:cNvPr id="4" name="Freeform 3"/>
            <p:cNvSpPr/>
            <p:nvPr/>
          </p:nvSpPr>
          <p:spPr>
            <a:xfrm rot="21600000">
              <a:off x="2855467" y="1802055"/>
              <a:ext cx="7162776" cy="870367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21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</a:t>
              </a:r>
              <a:r>
                <a:rPr lang="vi-VN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ứu giác phát </a:t>
              </a:r>
              <a:r>
                <a:rPr lang="vi-VN" sz="3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 của tôm</a:t>
              </a:r>
              <a:endParaRPr lang="en-US" sz="3200" b="1" kern="12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 rot="21600000">
              <a:off x="2855467" y="2932231"/>
              <a:ext cx="7162776" cy="870366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2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ôi</a:t>
              </a:r>
              <a:r>
                <a:rPr lang="en-US" sz="3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kép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endParaRPr lang="en-US" sz="3200" b="1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21600000">
              <a:off x="2855467" y="4062407"/>
              <a:ext cx="7162776" cy="870366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2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ôi</a:t>
              </a:r>
              <a:r>
                <a:rPr lang="en-US" sz="3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càng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endParaRPr lang="en-US" sz="3200" b="1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21600000">
              <a:off x="2855467" y="5192583"/>
              <a:ext cx="7162776" cy="870366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19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ôi</a:t>
              </a:r>
              <a:r>
                <a:rPr lang="en-US" sz="3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ngực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3200" b="1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313184" y="5192583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13182" y="4062407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08626" y="2932231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08626" y="1802055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48729" y="0"/>
            <a:ext cx="9149259" cy="134947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dùng thính để câu tôm là dựa vào đặc điểm nào của tôm?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6840" y="1802055"/>
            <a:ext cx="1511785" cy="87036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6841" y="4156128"/>
            <a:ext cx="1511785" cy="87774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6840" y="2928540"/>
            <a:ext cx="1511785" cy="87774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6838" y="5150176"/>
            <a:ext cx="1511785" cy="87774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eft Arrow 17">
            <a:hlinkClick r:id="rId5" action="ppaction://hlinksldjump"/>
          </p:cNvPr>
          <p:cNvSpPr/>
          <p:nvPr/>
        </p:nvSpPr>
        <p:spPr>
          <a:xfrm>
            <a:off x="114558" y="415954"/>
            <a:ext cx="603849" cy="517585"/>
          </a:xfrm>
          <a:prstGeom prst="leftArrow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67" y="1802065"/>
            <a:ext cx="1506828" cy="1556105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10562340" y="2304340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0562340" y="2304339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555901" y="2306462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581657" y="2312904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566630" y="2297877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562340" y="2282850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75218" y="2319346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575217" y="2295734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562338" y="2315052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0575214" y="2312904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562329" y="2287128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0626713" y="2321468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0588081" y="2282795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10626701" y="2308610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583785" y="2308584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Oval 52"/>
          <p:cNvSpPr/>
          <p:nvPr/>
        </p:nvSpPr>
        <p:spPr>
          <a:xfrm>
            <a:off x="10594513" y="2282810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8727219" y="5848252"/>
            <a:ext cx="2517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endParaRPr lang="en-US" alt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4557540" y="5848253"/>
            <a:ext cx="32864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Nhện</a:t>
            </a:r>
            <a:endParaRPr lang="en-US" alt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1138894" y="5458570"/>
            <a:ext cx="15279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altLang="en-US" sz="2600" dirty="0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altLang="en-US" sz="2600" dirty="0" smtClean="0">
              <a:solidFill>
                <a:srgbClr val="0A14E6"/>
              </a:solidFill>
              <a:latin typeface="Times New Roman" pitchFamily="18" charset="0"/>
            </a:endParaRPr>
          </a:p>
        </p:txBody>
      </p:sp>
      <p:grpSp>
        <p:nvGrpSpPr>
          <p:cNvPr id="47109" name="Group 12"/>
          <p:cNvGrpSpPr>
            <a:grpSpLocks/>
          </p:cNvGrpSpPr>
          <p:nvPr/>
        </p:nvGrpSpPr>
        <p:grpSpPr bwMode="auto">
          <a:xfrm>
            <a:off x="-63500" y="0"/>
            <a:ext cx="12329584" cy="6880225"/>
            <a:chOff x="-30" y="0"/>
            <a:chExt cx="5825" cy="4334"/>
          </a:xfrm>
        </p:grpSpPr>
        <p:pic>
          <p:nvPicPr>
            <p:cNvPr id="47117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607" y="2108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9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17" y="2105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63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67893" y="109540"/>
            <a:ext cx="96562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 CHÂN KHỚP</a:t>
            </a:r>
          </a:p>
        </p:txBody>
      </p:sp>
      <p:pic>
        <p:nvPicPr>
          <p:cNvPr id="47111" name="Picture 19" descr="Kết quả hình ảnh cho Châu chấ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0"/>
            <a:ext cx="3962400" cy="46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21" descr="Kết quả hình ảnh cho Nhệ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4267200" cy="469657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3" name="Picture 23" descr="Kết quả hình ảnh cho tôm sô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762000"/>
            <a:ext cx="3962400" cy="4696570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4" name="Rectangle 7"/>
          <p:cNvSpPr>
            <a:spLocks noChangeArrowheads="1"/>
          </p:cNvSpPr>
          <p:nvPr/>
        </p:nvSpPr>
        <p:spPr bwMode="auto">
          <a:xfrm>
            <a:off x="646540" y="5909809"/>
            <a:ext cx="26693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alt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5" name="Rectangle 6"/>
          <p:cNvSpPr>
            <a:spLocks noChangeArrowheads="1"/>
          </p:cNvSpPr>
          <p:nvPr/>
        </p:nvSpPr>
        <p:spPr bwMode="auto">
          <a:xfrm>
            <a:off x="5638355" y="5464457"/>
            <a:ext cx="9893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altLang="en-US" sz="2600" dirty="0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600" dirty="0" smtClean="0">
              <a:solidFill>
                <a:srgbClr val="0A14E6"/>
              </a:solidFill>
              <a:latin typeface="Times New Roman" pitchFamily="18" charset="0"/>
            </a:endParaRPr>
          </a:p>
        </p:txBody>
      </p:sp>
      <p:sp>
        <p:nvSpPr>
          <p:cNvPr id="47116" name="Rectangle 5"/>
          <p:cNvSpPr>
            <a:spLocks noChangeArrowheads="1"/>
          </p:cNvSpPr>
          <p:nvPr/>
        </p:nvSpPr>
        <p:spPr bwMode="auto">
          <a:xfrm>
            <a:off x="9144000" y="5450549"/>
            <a:ext cx="168347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en-US" sz="2600" dirty="0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600" dirty="0" err="1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chấu</a:t>
            </a:r>
            <a:endParaRPr lang="en-US" altLang="en-US" sz="2600" dirty="0" smtClean="0">
              <a:solidFill>
                <a:srgbClr val="0A14E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" grpId="0"/>
      <p:bldP spid="266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0273" y="335103"/>
            <a:ext cx="718459" cy="67926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68531" y="1802055"/>
            <a:ext cx="7162776" cy="4260894"/>
            <a:chOff x="2855467" y="1802055"/>
            <a:chExt cx="7162776" cy="4260894"/>
          </a:xfrm>
          <a:solidFill>
            <a:srgbClr val="7030A0"/>
          </a:solidFill>
        </p:grpSpPr>
        <p:sp>
          <p:nvSpPr>
            <p:cNvPr id="4" name="Freeform 3"/>
            <p:cNvSpPr/>
            <p:nvPr/>
          </p:nvSpPr>
          <p:spPr>
            <a:xfrm rot="21600000">
              <a:off x="2855467" y="1802055"/>
              <a:ext cx="7162776" cy="870367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21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hủy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 rot="21600000">
              <a:off x="2855467" y="2932231"/>
              <a:ext cx="7162776" cy="870366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2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thịt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tôm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21600000">
              <a:off x="2855467" y="4062407"/>
              <a:ext cx="7162776" cy="870366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2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21600000">
              <a:off x="2855467" y="5192583"/>
              <a:ext cx="7162776" cy="870366"/>
            </a:xfrm>
            <a:custGeom>
              <a:avLst/>
              <a:gdLst>
                <a:gd name="connsiteX0" fmla="*/ 0 w 7162776"/>
                <a:gd name="connsiteY0" fmla="*/ 0 h 870365"/>
                <a:gd name="connsiteX1" fmla="*/ 6727594 w 7162776"/>
                <a:gd name="connsiteY1" fmla="*/ 0 h 870365"/>
                <a:gd name="connsiteX2" fmla="*/ 7162776 w 7162776"/>
                <a:gd name="connsiteY2" fmla="*/ 435183 h 870365"/>
                <a:gd name="connsiteX3" fmla="*/ 6727594 w 7162776"/>
                <a:gd name="connsiteY3" fmla="*/ 870365 h 870365"/>
                <a:gd name="connsiteX4" fmla="*/ 0 w 7162776"/>
                <a:gd name="connsiteY4" fmla="*/ 870365 h 870365"/>
                <a:gd name="connsiteX5" fmla="*/ 0 w 7162776"/>
                <a:gd name="connsiteY5" fmla="*/ 0 h 87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2776" h="870365">
                  <a:moveTo>
                    <a:pt x="7162776" y="870364"/>
                  </a:moveTo>
                  <a:lnTo>
                    <a:pt x="435182" y="870364"/>
                  </a:lnTo>
                  <a:lnTo>
                    <a:pt x="0" y="435182"/>
                  </a:lnTo>
                  <a:lnTo>
                    <a:pt x="435182" y="1"/>
                  </a:lnTo>
                  <a:lnTo>
                    <a:pt x="7162776" y="1"/>
                  </a:lnTo>
                  <a:lnTo>
                    <a:pt x="7162776" y="870364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1398" tIns="121921" rIns="227584" bIns="121919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3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vỏ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tôm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hủy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thịt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308624" y="5185201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08624" y="4047643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08626" y="2932231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08626" y="1802055"/>
            <a:ext cx="887505" cy="8703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48729" y="0"/>
            <a:ext cx="9149259" cy="134947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khi chết vỏ tôm lại chuyển sang màu đỏ?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6840" y="1802055"/>
            <a:ext cx="1511785" cy="87036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6841" y="2849555"/>
            <a:ext cx="1511785" cy="87774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6838" y="4055025"/>
            <a:ext cx="1511785" cy="87774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6838" y="5185201"/>
            <a:ext cx="1511785" cy="87774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eft Arrow 18">
            <a:hlinkClick r:id="rId5" action="ppaction://hlinksldjump"/>
          </p:cNvPr>
          <p:cNvSpPr/>
          <p:nvPr/>
        </p:nvSpPr>
        <p:spPr>
          <a:xfrm>
            <a:off x="114558" y="415954"/>
            <a:ext cx="603849" cy="517585"/>
          </a:xfrm>
          <a:prstGeom prst="leftArrow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67" y="1802065"/>
            <a:ext cx="1506828" cy="155610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0562340" y="2304340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562340" y="2304339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555901" y="2306462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581657" y="2312904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566630" y="2297877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562340" y="2282850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575218" y="2319346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575217" y="2295734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562338" y="2315052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575214" y="2312904"/>
            <a:ext cx="81136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562329" y="2287128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626713" y="2321468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588081" y="2282795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10626701" y="2308610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0583785" y="2308584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10594513" y="2282810"/>
            <a:ext cx="772739" cy="8113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3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ow does one retrieve masago (shrimp eggs)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4" descr="How does one retrieve masago (shrimp eggs)? - Qu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6" descr="How does one retrieve masago (shrimp eggs)? - Quor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6" name="Picture 8" descr="Bài 22: Tôm Sông - Học Giải Bài Tập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3" y="465138"/>
            <a:ext cx="11415452" cy="53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ow does one retrieve masago (shrimp eggs)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AutoShape 4" descr="How does one retrieve masago (shrimp eggs)? - Qu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AutoShape 6" descr="How does one retrieve masago (shrimp eggs)? - Quor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6" name="Picture 8" descr="Clear shrimp showing eggs. | Planted aquarium, Aquarium fish, Water animal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9" y="465138"/>
            <a:ext cx="10595210" cy="553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8"/>
          <p:cNvGrpSpPr>
            <a:grpSpLocks/>
          </p:cNvGrpSpPr>
          <p:nvPr/>
        </p:nvGrpSpPr>
        <p:grpSpPr bwMode="auto">
          <a:xfrm>
            <a:off x="-63500" y="0"/>
            <a:ext cx="12329584" cy="6880225"/>
            <a:chOff x="-30" y="0"/>
            <a:chExt cx="5825" cy="4334"/>
          </a:xfrm>
        </p:grpSpPr>
        <p:pic>
          <p:nvPicPr>
            <p:cNvPr id="48135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607" y="2108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6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17" y="2105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8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63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241300" y="109538"/>
            <a:ext cx="1168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V: NGÀNH CHÂN KHỚP</a:t>
            </a:r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3547540" y="1106488"/>
            <a:ext cx="499321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22.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Tôm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Sông</a:t>
            </a:r>
            <a:endParaRPr lang="en-US" altLang="en-US" sz="2800" b="1" dirty="0" smtClean="0">
              <a:solidFill>
                <a:srgbClr val="0A14E6"/>
              </a:solidFill>
              <a:latin typeface="Times New Roman" pitchFamily="18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6117" y="471488"/>
            <a:ext cx="1168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 LỚP GIÁP XÁC </a:t>
            </a:r>
          </a:p>
        </p:txBody>
      </p:sp>
      <p:pic>
        <p:nvPicPr>
          <p:cNvPr id="48134" name="Picture 23" descr="Kết quả hình ảnh cho tôm s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87487"/>
            <a:ext cx="11074400" cy="5280025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4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Kết quả hình ảnh cho tôm s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8171"/>
            <a:ext cx="4313328" cy="2413853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Vũ khí bí mật sau những tuyệt chiêu của động vật - Tép B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28" y="1078172"/>
            <a:ext cx="3943568" cy="241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Bài 24: Đa Dạng Và Vai Trò Của Lớp Giáp Xác - Học Giải Bài Tậ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96" y="1048001"/>
            <a:ext cx="3935103" cy="244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ận nước - Sinh học 7 - Phạm Văn Quý - Thư viện Tư liệu giáo dụ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202"/>
            <a:ext cx="4313328" cy="232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ẹo Làm Cua Còn Sống Mà Không Bị Kẹp Các Mẹ Nên Biết | Cooky.v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28" y="3914099"/>
            <a:ext cx="4066398" cy="235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Đi &amp;#39;đào mỏ&amp;#39; cáy Hưng Nguyên | Kinh tế | Báo Nghệ An điện t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726" y="3944203"/>
            <a:ext cx="3812274" cy="232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81765" y="233121"/>
            <a:ext cx="2828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LỚP GIÁP XÁC 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79586" y="3492025"/>
            <a:ext cx="15279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altLang="en-US" sz="2600" dirty="0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altLang="en-US" sz="2600" dirty="0" smtClean="0">
              <a:solidFill>
                <a:srgbClr val="0A14E6"/>
              </a:solidFill>
              <a:latin typeface="Times New Roman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64542" y="6271559"/>
            <a:ext cx="14766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Rận</a:t>
            </a:r>
            <a:r>
              <a:rPr lang="en-US" altLang="en-US" sz="2600" dirty="0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altLang="en-US" sz="2600" dirty="0" smtClean="0">
              <a:solidFill>
                <a:srgbClr val="0A14E6"/>
              </a:solidFill>
              <a:latin typeface="Times New Roman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821935" y="6272095"/>
            <a:ext cx="8050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Cáy</a:t>
            </a:r>
            <a:r>
              <a:rPr lang="en-US" altLang="en-US" sz="2600" dirty="0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600" dirty="0" smtClean="0">
              <a:solidFill>
                <a:srgbClr val="0A14E6"/>
              </a:solidFill>
              <a:latin typeface="Times New Roman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9608733" y="3408035"/>
            <a:ext cx="123142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Mọt</a:t>
            </a:r>
            <a:r>
              <a:rPr lang="en-US" altLang="en-US" sz="2600" dirty="0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endParaRPr lang="en-US" altLang="en-US" sz="2600" dirty="0" smtClean="0">
              <a:solidFill>
                <a:srgbClr val="0A14E6"/>
              </a:solidFill>
              <a:latin typeface="Times New Roman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276704" y="3421656"/>
            <a:ext cx="163859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600" dirty="0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altLang="en-US" sz="2600" dirty="0" smtClean="0">
              <a:solidFill>
                <a:srgbClr val="0A14E6"/>
              </a:solidFill>
              <a:latin typeface="Times New Roman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944013" y="6257377"/>
            <a:ext cx="8050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altLang="en-US" sz="2600" dirty="0" smtClean="0">
                <a:solidFill>
                  <a:srgbClr val="0A14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600" dirty="0" smtClean="0">
              <a:solidFill>
                <a:srgbClr val="0A14E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-63500" y="0"/>
            <a:ext cx="12329584" cy="6880225"/>
            <a:chOff x="-30" y="0"/>
            <a:chExt cx="5825" cy="4334"/>
          </a:xfrm>
        </p:grpSpPr>
        <p:pic>
          <p:nvPicPr>
            <p:cNvPr id="50182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607" y="2108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3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4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17" y="2105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5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63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266700" y="90488"/>
            <a:ext cx="1168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23- BÀI 22: TÔM SÔNG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66700" y="457200"/>
            <a:ext cx="934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3200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 tạo ngoài và di chuyển</a:t>
            </a:r>
            <a:r>
              <a:rPr lang="en-US" alt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484717" y="1101725"/>
            <a:ext cx="934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 cơ thể</a:t>
            </a:r>
            <a:r>
              <a:rPr lang="en-US" alt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26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-63500" y="0"/>
            <a:ext cx="12329584" cy="6880225"/>
            <a:chOff x="-30" y="0"/>
            <a:chExt cx="5825" cy="4334"/>
          </a:xfrm>
        </p:grpSpPr>
        <p:pic>
          <p:nvPicPr>
            <p:cNvPr id="51246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607" y="2108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7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8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17" y="2105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9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63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266700" y="90497"/>
            <a:ext cx="1168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23-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22: TÔM SÔNG </a:t>
            </a:r>
          </a:p>
        </p:txBody>
      </p: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266703" y="457200"/>
            <a:ext cx="4305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484724" y="755652"/>
            <a:ext cx="193463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3" y="1097095"/>
            <a:ext cx="11298767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3" name="Group 6"/>
          <p:cNvGrpSpPr>
            <a:grpSpLocks/>
          </p:cNvGrpSpPr>
          <p:nvPr/>
        </p:nvGrpSpPr>
        <p:grpSpPr bwMode="auto">
          <a:xfrm>
            <a:off x="675217" y="1949459"/>
            <a:ext cx="3401483" cy="2708275"/>
            <a:chOff x="624" y="1152"/>
            <a:chExt cx="1248" cy="1475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1008" y="1152"/>
              <a:ext cx="864" cy="266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vi-VN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624" y="2352"/>
              <a:ext cx="743" cy="275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vi-VN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H="1">
              <a:off x="624" y="1152"/>
              <a:ext cx="384" cy="120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vi-VN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324351" y="1174759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u="sng" kern="0" dirty="0" err="1" smtClean="0">
                <a:solidFill>
                  <a:srgbClr val="0A14E6"/>
                </a:solidFill>
                <a:latin typeface="Times New Roman" pitchFamily="18" charset="0"/>
              </a:rPr>
              <a:t>Phần</a:t>
            </a:r>
            <a:r>
              <a:rPr lang="en-US" altLang="en-US" sz="2800" b="1" u="sng" kern="0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u="sng" kern="0" dirty="0" err="1" smtClean="0">
                <a:solidFill>
                  <a:srgbClr val="0A14E6"/>
                </a:solidFill>
                <a:latin typeface="Times New Roman" pitchFamily="18" charset="0"/>
              </a:rPr>
              <a:t>đầu</a:t>
            </a:r>
            <a:r>
              <a:rPr lang="en-US" altLang="en-US" sz="2800" b="1" u="sng" kern="0" dirty="0" smtClean="0">
                <a:solidFill>
                  <a:srgbClr val="0A14E6"/>
                </a:solidFill>
                <a:latin typeface="Times New Roman" pitchFamily="18" charset="0"/>
              </a:rPr>
              <a:t> - </a:t>
            </a:r>
            <a:r>
              <a:rPr lang="en-US" altLang="en-US" sz="2800" b="1" u="sng" kern="0" dirty="0" err="1" smtClean="0">
                <a:solidFill>
                  <a:srgbClr val="0A14E6"/>
                </a:solidFill>
                <a:latin typeface="Times New Roman" pitchFamily="18" charset="0"/>
              </a:rPr>
              <a:t>ngực</a:t>
            </a:r>
            <a:endParaRPr lang="en-US" altLang="en-US" sz="2800" b="1" u="sng" kern="0" dirty="0" smtClean="0">
              <a:solidFill>
                <a:srgbClr val="0A14E6"/>
              </a:solidFill>
              <a:latin typeface="Times New Roman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 rot="20341448">
            <a:off x="345017" y="1401772"/>
            <a:ext cx="260561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u="sng" kern="0" dirty="0" err="1" smtClean="0">
                <a:solidFill>
                  <a:srgbClr val="0A14E6"/>
                </a:solidFill>
                <a:latin typeface="Times New Roman" pitchFamily="18" charset="0"/>
              </a:rPr>
              <a:t>Phần</a:t>
            </a:r>
            <a:r>
              <a:rPr lang="en-US" altLang="en-US" sz="2800" b="1" u="sng" kern="0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u="sng" kern="0" dirty="0" err="1" smtClean="0">
                <a:solidFill>
                  <a:srgbClr val="0A14E6"/>
                </a:solidFill>
                <a:latin typeface="Times New Roman" pitchFamily="18" charset="0"/>
              </a:rPr>
              <a:t>bụng</a:t>
            </a:r>
            <a:endParaRPr lang="en-US" altLang="en-US" sz="2800" b="1" u="sng" kern="0" dirty="0" smtClean="0">
              <a:solidFill>
                <a:srgbClr val="0A14E6"/>
              </a:solidFill>
              <a:latin typeface="Times New Roman" pitchFamily="18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3073536" y="6242050"/>
            <a:ext cx="5246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22: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alt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altLang="en-US" sz="24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947" name="Group 6"/>
          <p:cNvGrpSpPr>
            <a:grpSpLocks/>
          </p:cNvGrpSpPr>
          <p:nvPr/>
        </p:nvGrpSpPr>
        <p:grpSpPr bwMode="auto">
          <a:xfrm rot="1590542">
            <a:off x="4282017" y="1939925"/>
            <a:ext cx="3132667" cy="1270000"/>
            <a:chOff x="137" y="1399"/>
            <a:chExt cx="1149" cy="692"/>
          </a:xfrm>
        </p:grpSpPr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V="1">
              <a:off x="615" y="1399"/>
              <a:ext cx="671" cy="14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vi-VN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 flipH="1">
              <a:off x="137" y="1411"/>
              <a:ext cx="486" cy="68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vi-VN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5389033" y="1720531"/>
            <a:ext cx="812800" cy="24288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4717" y="2617788"/>
            <a:ext cx="7366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617200" y="1814516"/>
            <a:ext cx="812800" cy="2825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026400" y="1746254"/>
            <a:ext cx="812800" cy="3159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rot="2057420" flipH="1">
            <a:off x="6885554" y="1664828"/>
            <a:ext cx="707948" cy="1383634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rot="2057420" flipH="1">
            <a:off x="6565557" y="3258923"/>
            <a:ext cx="2889239" cy="920599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rot="2057420">
            <a:off x="10196117" y="1964836"/>
            <a:ext cx="379572" cy="1772628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rot="2057420" flipH="1">
            <a:off x="9971617" y="1887538"/>
            <a:ext cx="482600" cy="1122362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44516" y="5165734"/>
            <a:ext cx="812800" cy="2809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531351" y="4122494"/>
            <a:ext cx="812800" cy="2809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88217" y="4376747"/>
            <a:ext cx="812800" cy="2809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970617" y="5181600"/>
            <a:ext cx="812800" cy="2809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rot="2057420" flipH="1" flipV="1">
            <a:off x="2802467" y="3754438"/>
            <a:ext cx="889000" cy="47625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rot="2057420" flipH="1" flipV="1">
            <a:off x="3175003" y="3697288"/>
            <a:ext cx="520700" cy="5715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rot="2057420" flipH="1" flipV="1">
            <a:off x="2584451" y="3862390"/>
            <a:ext cx="1081616" cy="312737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rot="2057420" flipH="1" flipV="1">
            <a:off x="2025651" y="4330700"/>
            <a:ext cx="700616" cy="769938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 rot="2057420" flipV="1">
            <a:off x="3740152" y="3636963"/>
            <a:ext cx="143933" cy="842962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 rot="2057420" flipH="1" flipV="1">
            <a:off x="3424767" y="3683006"/>
            <a:ext cx="277284" cy="644525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rot="2057420" flipV="1">
            <a:off x="6532019" y="4073043"/>
            <a:ext cx="268852" cy="1155135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 rot="2057420" flipH="1">
            <a:off x="6436093" y="4383980"/>
            <a:ext cx="1509986" cy="1197502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rot="2057420" flipH="1" flipV="1">
            <a:off x="6312576" y="3497761"/>
            <a:ext cx="374363" cy="1606617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 rot="2057420" flipH="1" flipV="1">
            <a:off x="4956965" y="3669686"/>
            <a:ext cx="1676935" cy="1016482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 rot="2057420" flipH="1" flipV="1">
            <a:off x="4252874" y="4017618"/>
            <a:ext cx="2263136" cy="434709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kern="0"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26400" y="1724027"/>
            <a:ext cx="1566333" cy="3857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928100" y="4122494"/>
            <a:ext cx="2569633" cy="387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79158" y="5052060"/>
            <a:ext cx="2815167" cy="385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937752" y="1444627"/>
            <a:ext cx="1820334" cy="669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838839" y="4329324"/>
            <a:ext cx="2480733" cy="387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33500" y="5170488"/>
            <a:ext cx="1566333" cy="387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6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 animBg="1"/>
      <p:bldP spid="24" grpId="0" animBg="1"/>
      <p:bldP spid="2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-63500" y="0"/>
            <a:ext cx="12329584" cy="6880225"/>
            <a:chOff x="-30" y="0"/>
            <a:chExt cx="5825" cy="4334"/>
          </a:xfrm>
        </p:grpSpPr>
        <p:pic>
          <p:nvPicPr>
            <p:cNvPr id="52263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607" y="2108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64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65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17" y="2105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66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63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266700" y="90488"/>
            <a:ext cx="1168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22: TÔM SÔNG </a:t>
            </a:r>
          </a:p>
        </p:txBody>
      </p:sp>
      <p:sp>
        <p:nvSpPr>
          <p:cNvPr id="52228" name="Rectangle 9"/>
          <p:cNvSpPr>
            <a:spLocks noChangeArrowheads="1"/>
          </p:cNvSpPr>
          <p:nvPr/>
        </p:nvSpPr>
        <p:spPr bwMode="auto">
          <a:xfrm>
            <a:off x="336551" y="290513"/>
            <a:ext cx="4000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2229" name="Rectangle 9"/>
          <p:cNvSpPr>
            <a:spLocks noChangeArrowheads="1"/>
          </p:cNvSpPr>
          <p:nvPr/>
        </p:nvSpPr>
        <p:spPr bwMode="auto">
          <a:xfrm>
            <a:off x="484717" y="584200"/>
            <a:ext cx="185208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462672"/>
              </p:ext>
            </p:extLst>
          </p:nvPr>
        </p:nvGraphicFramePr>
        <p:xfrm>
          <a:off x="266700" y="1453949"/>
          <a:ext cx="11449049" cy="5273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213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vi-VN" sz="2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r>
                        <a:rPr lang="en-US" sz="240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án</a:t>
                      </a:r>
                      <a:endParaRPr lang="vi-VN" sz="240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tôm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gồm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ngực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bụng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2.Vỏ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tôm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cấu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tạo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cuticun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ngấm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canxi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nên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cứng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cáp</a:t>
                      </a:r>
                      <a:endParaRPr kumimoji="0" lang="vi-V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Vỏ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tôm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chứa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sắt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tôm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môi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vi-V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Vỏ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tôm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chở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chỗ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Vỏ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tôm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cấu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tạo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kitin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ngấm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canxi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nên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cứng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cáp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phần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vỏ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tôm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chứa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sắc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tố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tôm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môi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trường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kumimoji="0" lang="vi-V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90603" y="844349"/>
            <a:ext cx="10299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(Đ)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(S)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alt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33000" y="1974850"/>
            <a:ext cx="1168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33000" y="3417887"/>
            <a:ext cx="1168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33000" y="4099194"/>
            <a:ext cx="1168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33000" y="4943959"/>
            <a:ext cx="1168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111317" y="6096000"/>
            <a:ext cx="1168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33000" y="2654300"/>
            <a:ext cx="1168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9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-63500" y="0"/>
            <a:ext cx="12329584" cy="6880225"/>
            <a:chOff x="-30" y="0"/>
            <a:chExt cx="5825" cy="4334"/>
          </a:xfrm>
        </p:grpSpPr>
        <p:pic>
          <p:nvPicPr>
            <p:cNvPr id="54281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607" y="2108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2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3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17" y="2105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4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63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266700" y="90488"/>
            <a:ext cx="1168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22: TÔM SÔNG </a:t>
            </a:r>
          </a:p>
        </p:txBody>
      </p:sp>
      <p:sp>
        <p:nvSpPr>
          <p:cNvPr id="54276" name="Rectangle 9"/>
          <p:cNvSpPr>
            <a:spLocks noChangeArrowheads="1"/>
          </p:cNvSpPr>
          <p:nvPr/>
        </p:nvSpPr>
        <p:spPr bwMode="auto">
          <a:xfrm>
            <a:off x="351367" y="900113"/>
            <a:ext cx="4000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4277" name="Rectangle 9"/>
          <p:cNvSpPr>
            <a:spLocks noChangeArrowheads="1"/>
          </p:cNvSpPr>
          <p:nvPr/>
        </p:nvSpPr>
        <p:spPr bwMode="auto">
          <a:xfrm>
            <a:off x="546103" y="1168405"/>
            <a:ext cx="2969684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3014" name="Rectangle 9"/>
          <p:cNvSpPr>
            <a:spLocks noChangeArrowheads="1"/>
          </p:cNvSpPr>
          <p:nvPr/>
        </p:nvSpPr>
        <p:spPr bwMode="auto">
          <a:xfrm>
            <a:off x="1197022" y="3156743"/>
            <a:ext cx="959908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Vỏ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tôm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chứa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sắc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tố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làm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tôm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có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màu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sắc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môi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trường</a:t>
            </a:r>
            <a:endParaRPr lang="en-US" altLang="en-US" sz="2800" b="1" dirty="0" smtClean="0">
              <a:solidFill>
                <a:srgbClr val="0A14E6"/>
              </a:solidFill>
              <a:latin typeface="Times New Roman" pitchFamily="18" charset="0"/>
            </a:endParaRPr>
          </a:p>
        </p:txBody>
      </p:sp>
      <p:sp>
        <p:nvSpPr>
          <p:cNvPr id="43015" name="Rectangle 10"/>
          <p:cNvSpPr>
            <a:spLocks noChangeArrowheads="1"/>
          </p:cNvSpPr>
          <p:nvPr/>
        </p:nvSpPr>
        <p:spPr bwMode="auto">
          <a:xfrm>
            <a:off x="1426764" y="2493375"/>
            <a:ext cx="114850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Vỏ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Kitin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ngấm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canxi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cứng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cáp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che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chở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chỗ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bám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hệ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A14E6"/>
                </a:solidFill>
                <a:latin typeface="Times New Roman" pitchFamily="18" charset="0"/>
              </a:rPr>
              <a:t>cơ</a:t>
            </a:r>
            <a:r>
              <a:rPr lang="en-US" altLang="en-US" sz="2800" b="1" dirty="0" smtClean="0">
                <a:solidFill>
                  <a:srgbClr val="0A14E6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3016" name="Rectangle 1"/>
          <p:cNvSpPr>
            <a:spLocks noChangeArrowheads="1"/>
          </p:cNvSpPr>
          <p:nvPr/>
        </p:nvSpPr>
        <p:spPr bwMode="auto">
          <a:xfrm>
            <a:off x="1426764" y="1727776"/>
            <a:ext cx="1121621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holding 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55984"/>
            <a:ext cx="1015616" cy="90277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8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5" grpId="0"/>
      <p:bldP spid="430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-63500" y="0"/>
            <a:ext cx="12329584" cy="6880225"/>
            <a:chOff x="-30" y="0"/>
            <a:chExt cx="5825" cy="4334"/>
          </a:xfrm>
        </p:grpSpPr>
        <p:pic>
          <p:nvPicPr>
            <p:cNvPr id="53258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607" y="2108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9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0" name="Picture 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17" y="2105"/>
              <a:ext cx="427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1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63"/>
              <a:ext cx="5795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266700" y="90488"/>
            <a:ext cx="1168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22: TÔM SÔNG </a:t>
            </a:r>
          </a:p>
        </p:txBody>
      </p:sp>
      <p:sp>
        <p:nvSpPr>
          <p:cNvPr id="53252" name="Rectangle 9"/>
          <p:cNvSpPr>
            <a:spLocks noChangeArrowheads="1"/>
          </p:cNvSpPr>
          <p:nvPr/>
        </p:nvSpPr>
        <p:spPr bwMode="auto">
          <a:xfrm>
            <a:off x="266700" y="457200"/>
            <a:ext cx="934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3200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 tạo ngoài và di chuyển</a:t>
            </a:r>
            <a:r>
              <a:rPr lang="en-US" alt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3253" name="Text Box 13"/>
          <p:cNvSpPr txBox="1">
            <a:spLocks noChangeArrowheads="1"/>
          </p:cNvSpPr>
          <p:nvPr/>
        </p:nvSpPr>
        <p:spPr bwMode="auto">
          <a:xfrm>
            <a:off x="304800" y="944568"/>
            <a:ext cx="375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A14E6"/>
                </a:solidFill>
                <a:latin typeface="Times New Roman" pitchFamily="18" charset="0"/>
              </a:rPr>
              <a:t>1. </a:t>
            </a:r>
            <a:r>
              <a:rPr lang="en-US" altLang="en-US" sz="3200" u="sng" smtClean="0">
                <a:solidFill>
                  <a:srgbClr val="0A14E6"/>
                </a:solidFill>
                <a:latin typeface="Times New Roman" pitchFamily="18" charset="0"/>
              </a:rPr>
              <a:t>Vỏ cơ thể</a:t>
            </a:r>
            <a:r>
              <a:rPr lang="en-US" altLang="en-US" sz="3200" smtClean="0">
                <a:solidFill>
                  <a:srgbClr val="0A14E6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53254" name="Picture 9" descr="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5537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10" descr="T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447800"/>
            <a:ext cx="6299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Rectangle 12"/>
          <p:cNvSpPr>
            <a:spLocks noChangeArrowheads="1"/>
          </p:cNvSpPr>
          <p:nvPr/>
        </p:nvSpPr>
        <p:spPr bwMode="auto">
          <a:xfrm>
            <a:off x="8191500" y="5486400"/>
            <a:ext cx="2844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Món tôm luộc</a:t>
            </a:r>
            <a:endParaRPr lang="en-US" altLang="en-US" sz="28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3257" name="Rectangle 11"/>
          <p:cNvSpPr>
            <a:spLocks noChangeArrowheads="1"/>
          </p:cNvSpPr>
          <p:nvPr/>
        </p:nvSpPr>
        <p:spPr bwMode="auto">
          <a:xfrm>
            <a:off x="2019300" y="5486400"/>
            <a:ext cx="2844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Tôm sống</a:t>
            </a:r>
            <a:endParaRPr lang="en-US" altLang="en-US" sz="28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1100</Words>
  <Application>Microsoft Office PowerPoint</Application>
  <PresentationFormat>Custom</PresentationFormat>
  <Paragraphs>277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Trek</vt:lpstr>
      <vt:lpstr>1_Trek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Duong</dc:creator>
  <cp:lastModifiedBy>maihoang0411@gmail.com</cp:lastModifiedBy>
  <cp:revision>250</cp:revision>
  <dcterms:created xsi:type="dcterms:W3CDTF">2019-10-31T05:59:44Z</dcterms:created>
  <dcterms:modified xsi:type="dcterms:W3CDTF">2021-11-22T13:15:46Z</dcterms:modified>
</cp:coreProperties>
</file>